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3"/>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69" r:id="rId20"/>
    <p:sldId id="273" r:id="rId21"/>
    <p:sldId id="274" r:id="rId22"/>
    <p:sldId id="275" r:id="rId23"/>
    <p:sldId id="973" r:id="rId24"/>
    <p:sldId id="276" r:id="rId25"/>
    <p:sldId id="277" r:id="rId26"/>
    <p:sldId id="272" r:id="rId27"/>
    <p:sldId id="278" r:id="rId28"/>
    <p:sldId id="279" r:id="rId29"/>
    <p:sldId id="280" r:id="rId30"/>
    <p:sldId id="281" r:id="rId31"/>
    <p:sldId id="282" r:id="rId32"/>
    <p:sldId id="283" r:id="rId33"/>
    <p:sldId id="284" r:id="rId34"/>
    <p:sldId id="285" r:id="rId35"/>
    <p:sldId id="286" r:id="rId36"/>
    <p:sldId id="288" r:id="rId37"/>
    <p:sldId id="290" r:id="rId38"/>
    <p:sldId id="291" r:id="rId39"/>
    <p:sldId id="292" r:id="rId40"/>
    <p:sldId id="293" r:id="rId41"/>
    <p:sldId id="294" r:id="rId42"/>
    <p:sldId id="295" r:id="rId43"/>
    <p:sldId id="942" r:id="rId44"/>
    <p:sldId id="943" r:id="rId45"/>
    <p:sldId id="944" r:id="rId46"/>
    <p:sldId id="945" r:id="rId47"/>
    <p:sldId id="946" r:id="rId48"/>
    <p:sldId id="947" r:id="rId49"/>
    <p:sldId id="948" r:id="rId50"/>
    <p:sldId id="949" r:id="rId51"/>
    <p:sldId id="950" r:id="rId52"/>
    <p:sldId id="951" r:id="rId53"/>
    <p:sldId id="952" r:id="rId54"/>
    <p:sldId id="953" r:id="rId55"/>
    <p:sldId id="969" r:id="rId56"/>
    <p:sldId id="954" r:id="rId57"/>
    <p:sldId id="955" r:id="rId58"/>
    <p:sldId id="956" r:id="rId59"/>
    <p:sldId id="957" r:id="rId60"/>
    <p:sldId id="958" r:id="rId61"/>
    <p:sldId id="959" r:id="rId62"/>
    <p:sldId id="960" r:id="rId63"/>
    <p:sldId id="961" r:id="rId64"/>
    <p:sldId id="962" r:id="rId65"/>
    <p:sldId id="963" r:id="rId66"/>
    <p:sldId id="964" r:id="rId67"/>
    <p:sldId id="965" r:id="rId68"/>
    <p:sldId id="966" r:id="rId69"/>
    <p:sldId id="968" r:id="rId70"/>
    <p:sldId id="967" r:id="rId71"/>
    <p:sldId id="9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69"/>
            <p14:sldId id="273"/>
            <p14:sldId id="274"/>
            <p14:sldId id="275"/>
            <p14:sldId id="973"/>
            <p14:sldId id="276"/>
            <p14:sldId id="277"/>
            <p14:sldId id="272"/>
            <p14:sldId id="278"/>
            <p14:sldId id="279"/>
            <p14:sldId id="280"/>
            <p14:sldId id="281"/>
            <p14:sldId id="282"/>
            <p14:sldId id="283"/>
            <p14:sldId id="284"/>
            <p14:sldId id="285"/>
            <p14:sldId id="286"/>
            <p14:sldId id="288"/>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2"/>
          </p14:sldIdLst>
        </p14:section>
      </p14:sectionLst>
    </p:ext>
    <p:ext uri="{EFAFB233-063F-42B5-8137-9DF3F51BA10A}">
      <p15:sldGuideLst xmlns:p15="http://schemas.microsoft.com/office/powerpoint/2012/main">
        <p15:guide id="1" orient="horz" pos="867"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84964" autoAdjust="0"/>
  </p:normalViewPr>
  <p:slideViewPr>
    <p:cSldViewPr snapToGrid="0">
      <p:cViewPr varScale="1">
        <p:scale>
          <a:sx n="104" d="100"/>
          <a:sy n="104" d="100"/>
        </p:scale>
        <p:origin x="72" y="114"/>
      </p:cViewPr>
      <p:guideLst>
        <p:guide orient="horz" pos="867"/>
        <p:guide pos="2003"/>
      </p:guideLst>
    </p:cSldViewPr>
  </p:slideViewPr>
  <p:notesTextViewPr>
    <p:cViewPr>
      <p:scale>
        <a:sx n="1" d="1"/>
        <a:sy n="1" d="1"/>
      </p:scale>
      <p:origin x="0" y="0"/>
    </p:cViewPr>
  </p:notesTextViewPr>
  <p:sorterViewPr>
    <p:cViewPr>
      <p:scale>
        <a:sx n="150" d="100"/>
        <a:sy n="150" d="100"/>
      </p:scale>
      <p:origin x="0" y="-159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a:t>
            </a:fld>
            <a:endParaRPr lang="en-US"/>
          </a:p>
        </p:txBody>
      </p:sp>
    </p:spTree>
    <p:extLst>
      <p:ext uri="{BB962C8B-B14F-4D97-AF65-F5344CB8AC3E}">
        <p14:creationId xmlns:p14="http://schemas.microsoft.com/office/powerpoint/2010/main" val="252795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a:p>
                <a:endParaRPr lang="en-SE" dirty="0"/>
              </a:p>
            </p:txBody>
          </p:sp>
        </mc:Choice>
        <mc:Fallback xmlns="">
          <p:sp>
            <p:nvSpPr>
              <p:cNvPr id="3" name="Notes Placeholder 2"/>
              <p:cNvSpPr>
                <a:spLocks noGrp="1"/>
              </p:cNvSpPr>
              <p:nvPr>
                <p:ph type="body" idx="1"/>
              </p:nvPr>
            </p:nvSpPr>
            <p:spPr/>
            <p:txBody>
              <a:bodyPr/>
              <a:lstStyle/>
              <a:p>
                <a:r>
                  <a:rPr lang="en-US" sz="1800" dirty="0"/>
                  <a:t>Step 6 (SoftMax): </a:t>
                </a:r>
              </a:p>
              <a:p>
                <a:pPr lvl="1"/>
                <a:r>
                  <a:rPr lang="en-US" sz="1600" dirty="0"/>
                  <a:t>Logits: </a:t>
                </a:r>
                <a:r>
                  <a:rPr lang="en-US" sz="1600" b="0" i="0">
                    <a:latin typeface="Cambria Math" panose="02040503050406030204" pitchFamily="18" charset="0"/>
                  </a:rPr>
                  <a:t>[4, −1]</a:t>
                </a:r>
                <a:endParaRPr lang="en-US" sz="1600" b="0" i="1" dirty="0"/>
              </a:p>
              <a:p>
                <a:pPr lvl="1"/>
                <a:r>
                  <a:rPr lang="en-US" sz="1600" dirty="0">
                    <a:ea typeface="+mn-ea"/>
                    <a:cs typeface="+mn-cs"/>
                  </a:rPr>
                  <a:t>SoftMax scores </a:t>
                </a:r>
                <a:r>
                  <a:rPr lang="en-US" sz="1600" b="0" i="0">
                    <a:latin typeface="Cambria Math" panose="02040503050406030204" pitchFamily="18" charset="0"/>
                  </a:rPr>
                  <a:t>[</a:t>
                </a:r>
                <a:r>
                  <a:rPr lang="en-US" sz="1600" i="0">
                    <a:latin typeface="Cambria Math" panose="02040503050406030204" pitchFamily="18" charset="0"/>
                  </a:rPr>
                  <a:t>2^4/(2^4+2^(−1) ),2^(−1)/(2^4+2^(−1) )</a:t>
                </a:r>
                <a:r>
                  <a:rPr lang="en-US" sz="1600" b="0" i="0">
                    <a:latin typeface="Cambria Math" panose="02040503050406030204" pitchFamily="18" charset="0"/>
                  </a:rPr>
                  <a:t>]=</a:t>
                </a:r>
                <a:r>
                  <a:rPr lang="en-US" sz="1600" i="0">
                    <a:latin typeface="Cambria Math" panose="02040503050406030204" pitchFamily="18" charset="0"/>
                  </a:rPr>
                  <a:t>[</a:t>
                </a:r>
                <a:r>
                  <a:rPr lang="en-US" sz="1600" b="0" i="0">
                    <a:latin typeface="Cambria Math" panose="02040503050406030204" pitchFamily="18" charset="0"/>
                  </a:rPr>
                  <a:t>.97, .03</a:t>
                </a:r>
                <a:r>
                  <a:rPr lang="en-US" sz="1600" i="0">
                    <a:latin typeface="Cambria Math" panose="02040503050406030204" pitchFamily="18" charset="0"/>
                  </a:rPr>
                  <a:t>]</a:t>
                </a:r>
                <a:endParaRPr lang="en-US" sz="1600" dirty="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45</a:t>
            </a:fld>
            <a:endParaRPr lang="en-US"/>
          </a:p>
        </p:txBody>
      </p:sp>
    </p:spTree>
    <p:extLst>
      <p:ext uri="{BB962C8B-B14F-4D97-AF65-F5344CB8AC3E}">
        <p14:creationId xmlns:p14="http://schemas.microsoft.com/office/powerpoint/2010/main" val="12115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64</a:t>
            </a:fld>
            <a:endParaRPr lang="en-US"/>
          </a:p>
        </p:txBody>
      </p:sp>
    </p:spTree>
    <p:extLst>
      <p:ext uri="{BB962C8B-B14F-4D97-AF65-F5344CB8AC3E}">
        <p14:creationId xmlns:p14="http://schemas.microsoft.com/office/powerpoint/2010/main" val="81713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sz="1200" kern="0" dirty="0"/>
              </a:p>
              <a:p>
                <a:r>
                  <a:rPr lang="en-US" sz="1200" kern="0" dirty="0"/>
                  <a:t>Input volume</a:t>
                </a:r>
                <a14:m>
                  <m:oMath xmlns:m="http://schemas.openxmlformats.org/officeDocument/2006/math">
                    <m:r>
                      <a:rPr lang="en-US" sz="1200" i="1" kern="0" dirty="0" smtClean="0">
                        <a:latin typeface="Cambria Math" panose="02040503050406030204" pitchFamily="18" charset="0"/>
                      </a:rPr>
                      <m:t>:</m:t>
                    </m:r>
                  </m:oMath>
                </a14:m>
                <a:r>
                  <a:rPr lang="en-US" sz="1200" kern="0" dirty="0"/>
                  <a:t>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endParaRPr lang="en-US" sz="1200" kern="0" dirty="0"/>
              </a:p>
              <a:p>
                <a:r>
                  <a:rPr lang="en-US" sz="1200" kern="0" dirty="0"/>
                  <a:t>A </a:t>
                </a:r>
                <a14:m>
                  <m:oMath xmlns:m="http://schemas.openxmlformats.org/officeDocument/2006/math">
                    <m:r>
                      <a:rPr lang="en-US" sz="1200" i="1" kern="0" dirty="0">
                        <a:latin typeface="Cambria Math" panose="02040503050406030204" pitchFamily="18" charset="0"/>
                      </a:rPr>
                      <m:t>3×3×3</m:t>
                    </m:r>
                  </m:oMath>
                </a14:m>
                <a:r>
                  <a:rPr lang="en-US" sz="1200" kern="0" dirty="0"/>
                  <a:t> filter </a:t>
                </a:r>
                <a:r>
                  <a:rPr lang="en-US" sz="1200" dirty="0"/>
                  <a:t>(</a:t>
                </a:r>
                <a14:m>
                  <m:oMath xmlns:m="http://schemas.openxmlformats.org/officeDocument/2006/math">
                    <m:r>
                      <a:rPr lang="en-US" sz="1200" i="1">
                        <a:latin typeface="Cambria Math" panose="02040503050406030204" pitchFamily="18" charset="0"/>
                      </a:rPr>
                      <m:t>𝐾</m:t>
                    </m:r>
                    <m:r>
                      <a:rPr lang="en-US" sz="1200" i="1">
                        <a:latin typeface="Cambria Math" panose="02040503050406030204" pitchFamily="18" charset="0"/>
                      </a:rPr>
                      <m:t>=1,</m:t>
                    </m:r>
                    <m:r>
                      <a:rPr lang="en-US" sz="1200" i="1">
                        <a:latin typeface="Cambria Math" panose="02040503050406030204" pitchFamily="18" charset="0"/>
                      </a:rPr>
                      <m:t>𝐹</m:t>
                    </m:r>
                    <m:r>
                      <a:rPr lang="en-US" sz="1200" i="1">
                        <a:latin typeface="Cambria Math" panose="02040503050406030204" pitchFamily="18" charset="0"/>
                      </a:rPr>
                      <m:t>=3</m:t>
                    </m:r>
                  </m:oMath>
                </a14:m>
                <a:r>
                  <a:rPr lang="en-US" sz="1200" dirty="0"/>
                  <a:t>)</a:t>
                </a:r>
                <a:r>
                  <a:rPr lang="en-US" sz="1200" kern="0" dirty="0"/>
                  <a:t> w. stride </a:t>
                </a:r>
                <a14:m>
                  <m:oMath xmlns:m="http://schemas.openxmlformats.org/officeDocument/2006/math">
                    <m:r>
                      <a:rPr lang="en-US" sz="1200" i="1" kern="0" dirty="0" smtClean="0">
                        <a:latin typeface="Cambria Math" panose="02040503050406030204" pitchFamily="18" charset="0"/>
                      </a:rPr>
                      <m:t>𝑆</m:t>
                    </m:r>
                    <m:r>
                      <a:rPr lang="en-US" sz="1200" i="1" kern="0" dirty="0" smtClean="0">
                        <a:latin typeface="Cambria Math" panose="02040503050406030204" pitchFamily="18" charset="0"/>
                      </a:rPr>
                      <m:t>=1</m:t>
                    </m:r>
                  </m:oMath>
                </a14:m>
                <a:r>
                  <a:rPr lang="en-US" sz="1200" i="1" kern="0" dirty="0">
                    <a:latin typeface="Cambria Math" panose="02040503050406030204" pitchFamily="18" charset="0"/>
                  </a:rPr>
                  <a:t>, </a:t>
                </a:r>
                <a:r>
                  <a:rPr lang="en-US" sz="1200" kern="0" dirty="0"/>
                  <a:t>padding</a:t>
                </a:r>
                <a14:m>
                  <m:oMath xmlns:m="http://schemas.openxmlformats.org/officeDocument/2006/math">
                    <m:r>
                      <a:rPr lang="en-US" sz="1200" i="1" kern="0" dirty="0" smtClean="0">
                        <a:latin typeface="Cambria Math" panose="02040503050406030204" pitchFamily="18" charset="0"/>
                      </a:rPr>
                      <m:t> </m:t>
                    </m:r>
                    <m:r>
                      <a:rPr lang="en-US" sz="1200" i="1" kern="0" dirty="0" smtClean="0">
                        <a:latin typeface="Cambria Math" panose="02040503050406030204" pitchFamily="18" charset="0"/>
                      </a:rPr>
                      <m:t>𝑃</m:t>
                    </m:r>
                    <m:r>
                      <a:rPr lang="en-US" sz="1200" i="1" kern="0" dirty="0" smtClean="0">
                        <a:latin typeface="Cambria Math" panose="02040503050406030204" pitchFamily="18" charset="0"/>
                      </a:rPr>
                      <m:t>=1</m:t>
                    </m:r>
                  </m:oMath>
                </a14:m>
                <a:endParaRPr lang="en-US" sz="1200" kern="0" dirty="0"/>
              </a:p>
              <a:p>
                <a:r>
                  <a:rPr lang="en-US" sz="1200" kern="0" dirty="0"/>
                  <a:t>Output volume: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×1</m:t>
                    </m:r>
                  </m:oMath>
                </a14:m>
                <a:r>
                  <a:rPr lang="en-US" sz="1200" kern="0" dirty="0"/>
                  <a:t>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𝑀</m:t>
                    </m:r>
                    <m:r>
                      <a:rPr lang="en-US" altLang="zh-CN" sz="1200" i="1" kern="0">
                        <a:latin typeface="Cambria Math" panose="02040503050406030204" pitchFamily="18" charset="0"/>
                      </a:rPr>
                      <m:t>,  </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CONV Example 4: Input Depth </a:t>
                </a:r>
                <a:r>
                  <a:rPr lang="en-US" b="0" i="0">
                    <a:latin typeface="Cambria Math" panose="02040503050406030204" pitchFamily="18" charset="0"/>
                  </a:rPr>
                  <a:t>𝐷_1=3</a:t>
                </a:r>
                <a:endParaRPr lang="en-US" sz="1200" kern="0" dirty="0"/>
              </a:p>
              <a:p>
                <a:r>
                  <a:rPr lang="en-US" sz="1200" kern="0" dirty="0"/>
                  <a:t>Input volume</a:t>
                </a:r>
                <a:r>
                  <a:rPr lang="en-US" sz="1200" i="0" kern="0" dirty="0">
                    <a:latin typeface="Cambria Math" panose="02040503050406030204" pitchFamily="18" charset="0"/>
                  </a:rPr>
                  <a:t>:</a:t>
                </a:r>
                <a:r>
                  <a:rPr lang="en-US" sz="1200" kern="0" dirty="0"/>
                  <a:t> </a:t>
                </a:r>
                <a:r>
                  <a:rPr lang="en-US" sz="1200" i="0" kern="0" dirty="0">
                    <a:latin typeface="Cambria Math" panose="02040503050406030204" pitchFamily="18" charset="0"/>
                  </a:rPr>
                  <a:t>𝑀×𝑁×3</a:t>
                </a:r>
                <a:endParaRPr lang="en-US" sz="1200" kern="0" dirty="0"/>
              </a:p>
              <a:p>
                <a:r>
                  <a:rPr lang="en-US" sz="1200" kern="0" dirty="0"/>
                  <a:t>A </a:t>
                </a:r>
                <a:r>
                  <a:rPr lang="en-US" sz="1200" i="0" kern="0" dirty="0">
                    <a:latin typeface="Cambria Math" panose="02040503050406030204" pitchFamily="18" charset="0"/>
                  </a:rPr>
                  <a:t>3×3×3</a:t>
                </a:r>
                <a:r>
                  <a:rPr lang="en-US" sz="1200" kern="0" dirty="0"/>
                  <a:t> filter </a:t>
                </a:r>
                <a:r>
                  <a:rPr lang="en-US" sz="1200" dirty="0"/>
                  <a:t>(</a:t>
                </a:r>
                <a:r>
                  <a:rPr lang="en-US" sz="1200" i="0">
                    <a:latin typeface="Cambria Math" panose="02040503050406030204" pitchFamily="18" charset="0"/>
                  </a:rPr>
                  <a:t>𝐾=1,𝐹=3</a:t>
                </a:r>
                <a:r>
                  <a:rPr lang="en-US" sz="1200" dirty="0"/>
                  <a:t>)</a:t>
                </a:r>
                <a:r>
                  <a:rPr lang="en-US" sz="1200" kern="0" dirty="0"/>
                  <a:t> w. stride </a:t>
                </a:r>
                <a:r>
                  <a:rPr lang="en-US" sz="1200" i="0" kern="0" dirty="0">
                    <a:latin typeface="Cambria Math" panose="02040503050406030204" pitchFamily="18" charset="0"/>
                  </a:rPr>
                  <a:t>𝑆=1</a:t>
                </a:r>
                <a:r>
                  <a:rPr lang="en-US" sz="1200" i="1" kern="0" dirty="0">
                    <a:latin typeface="Cambria Math" panose="02040503050406030204" pitchFamily="18" charset="0"/>
                  </a:rPr>
                  <a:t>, </a:t>
                </a:r>
                <a:r>
                  <a:rPr lang="en-US" sz="1200" kern="0" dirty="0"/>
                  <a:t>padding</a:t>
                </a:r>
                <a:r>
                  <a:rPr lang="en-US" sz="1200" i="0" kern="0" dirty="0">
                    <a:latin typeface="Cambria Math" panose="02040503050406030204" pitchFamily="18" charset="0"/>
                  </a:rPr>
                  <a:t> 𝑃=1</a:t>
                </a:r>
                <a:endParaRPr lang="en-US" sz="1200" kern="0" dirty="0"/>
              </a:p>
              <a:p>
                <a:r>
                  <a:rPr lang="en-US" sz="1200" kern="0" dirty="0"/>
                  <a:t>Output volume: </a:t>
                </a:r>
                <a:r>
                  <a:rPr lang="en-US" sz="1200" i="0" kern="0" dirty="0">
                    <a:latin typeface="Cambria Math" panose="02040503050406030204" pitchFamily="18" charset="0"/>
                  </a:rPr>
                  <a:t>𝑀×𝑁×1</a:t>
                </a:r>
                <a:r>
                  <a:rPr lang="en-US" sz="1200" kern="0" dirty="0"/>
                  <a:t> (since </a:t>
                </a:r>
                <a:r>
                  <a:rPr lang="en-US" altLang="zh-CN" sz="1200" i="0" kern="0">
                    <a:latin typeface="Cambria Math" panose="02040503050406030204" pitchFamily="18" charset="0"/>
                  </a:rPr>
                  <a:t>1/1 (𝑀+2∗1−3)+1=𝑀,   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19</a:t>
            </a:fld>
            <a:endParaRPr lang="en-US"/>
          </a:p>
        </p:txBody>
      </p:sp>
    </p:spTree>
    <p:extLst>
      <p:ext uri="{BB962C8B-B14F-4D97-AF65-F5344CB8AC3E}">
        <p14:creationId xmlns:p14="http://schemas.microsoft.com/office/powerpoint/2010/main" val="19160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Conv4.state_dict()weight 0 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20</a:t>
            </a:fld>
            <a:endParaRPr lang="en-US"/>
          </a:p>
        </p:txBody>
      </p:sp>
    </p:spTree>
    <p:extLst>
      <p:ext uri="{BB962C8B-B14F-4D97-AF65-F5344CB8AC3E}">
        <p14:creationId xmlns:p14="http://schemas.microsoft.com/office/powerpoint/2010/main" val="359767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189265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Filters typically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38</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11/20/2023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11/20/2023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11/20/2023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11/20/2023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11/20/2023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11/20/2023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11/20/2023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11/20/2023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11/20/2023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11/20/2023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11/20/2023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11/20/2023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11/20/2023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11/20/2023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11/20/2023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11/20/2023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11/20/2023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11/20/2023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11/20/2023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11/20/2023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11/20/2023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11/20/2023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11/20/2023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11/20/2023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edium.com/@_init_/an-illustrated-explanation-of-performing-2d-convolutions-using-matrix-multiplications-1e8de8cd254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tiff"/><Relationship Id="rId1" Type="http://schemas.openxmlformats.org/officeDocument/2006/relationships/slideLayout" Target="../slideLayouts/slideLayout2.xml"/><Relationship Id="rId4" Type="http://schemas.openxmlformats.org/officeDocument/2006/relationships/image" Target="../media/image111.tiff"/></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hyperlink" Target="https://towardsdatascience.com/a-basic-introduction-to-separable-convolutions-b99ec3102728" TargetMode="Externa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Convolutional Neural Networks</a:t>
            </a:r>
            <a:endParaRPr lang="en-US" sz="4400" dirty="0"/>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pic>
        <p:nvPicPr>
          <p:cNvPr id="6" name="Picture 5">
            <a:extLst>
              <a:ext uri="{FF2B5EF4-FFF2-40B4-BE49-F238E27FC236}">
                <a16:creationId xmlns:a16="http://schemas.microsoft.com/office/drawing/2014/main" id="{EE63C722-8478-86E6-23BC-02A9F14F7FA8}"/>
              </a:ext>
            </a:extLst>
          </p:cNvPr>
          <p:cNvPicPr>
            <a:picLocks noChangeAspect="1"/>
          </p:cNvPicPr>
          <p:nvPr/>
        </p:nvPicPr>
        <p:blipFill>
          <a:blip r:embed="rId3"/>
          <a:stretch>
            <a:fillRect/>
          </a:stretch>
        </p:blipFill>
        <p:spPr>
          <a:xfrm>
            <a:off x="2304617" y="3520040"/>
            <a:ext cx="7597450" cy="1564924"/>
          </a:xfrm>
          <a:prstGeom prst="rect">
            <a:avLst/>
          </a:prstGeom>
        </p:spPr>
      </p:pic>
      <p:sp>
        <p:nvSpPr>
          <p:cNvPr id="9" name="Subtitle 2">
            <a:extLst>
              <a:ext uri="{FF2B5EF4-FFF2-40B4-BE49-F238E27FC236}">
                <a16:creationId xmlns:a16="http://schemas.microsoft.com/office/drawing/2014/main" id="{8419C1AE-4CEC-DD36-15A7-6F316F36A51A}"/>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850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𝒘</m:t>
                        </m:r>
                      </m:e>
                      <m:sup>
                        <m:r>
                          <a:rPr lang="en-US" b="0" i="1" smtClean="0">
                            <a:solidFill>
                              <a:schemeClr val="tx1"/>
                            </a:solidFill>
                            <a:latin typeface="Cambria Math" panose="02040503050406030204" pitchFamily="18" charset="0"/>
                          </a:rPr>
                          <m:t>𝑇</m:t>
                        </m:r>
                      </m:sup>
                    </m:sSup>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 feature map as output</a:t>
                </a:r>
              </a:p>
              <a:p>
                <a:r>
                  <a:rPr lang="en-US" dirty="0">
                    <a:solidFill>
                      <a:schemeClr val="tx1"/>
                    </a:solidFill>
                  </a:rPr>
                  <a:t>Input may be an input RGB image w. 3 channels, hence depth=3, or intermediate feature maps generated by hidden layers of a CNN. We use the terms “input volume” and “output volume” to emphasize they may be 3D tensors</a:t>
                </a:r>
              </a:p>
              <a:p>
                <a:r>
                  <a:rPr lang="en-US" dirty="0"/>
                  <a:t>At each position, output is a scalar number, computed by taking dot product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𝐱</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649" t="-3169" r="-22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feature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feature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feature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feature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xmlns="">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feature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an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15</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4275311866"/>
              </p:ext>
            </p:extLst>
          </p:nvPr>
        </p:nvGraphicFramePr>
        <p:xfrm>
          <a:off x="4672338" y="343356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4137581044"/>
              </p:ext>
            </p:extLst>
          </p:nvPr>
        </p:nvGraphicFramePr>
        <p:xfrm>
          <a:off x="4474420" y="361524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131851681"/>
              </p:ext>
            </p:extLst>
          </p:nvPr>
        </p:nvGraphicFramePr>
        <p:xfrm>
          <a:off x="4241531" y="380863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68A540-66E8-5FE4-74DF-418C2BBC2BA1}"/>
                  </a:ext>
                </a:extLst>
              </p:cNvPr>
              <p:cNvSpPr txBox="1"/>
              <p:nvPr/>
            </p:nvSpPr>
            <p:spPr>
              <a:xfrm>
                <a:off x="9569793" y="451217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451217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3694660145"/>
              </p:ext>
            </p:extLst>
          </p:nvPr>
        </p:nvGraphicFramePr>
        <p:xfrm>
          <a:off x="8370379" y="418604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1338261334"/>
              </p:ext>
            </p:extLst>
          </p:nvPr>
        </p:nvGraphicFramePr>
        <p:xfrm>
          <a:off x="8161394" y="437097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3258639788"/>
              </p:ext>
            </p:extLst>
          </p:nvPr>
        </p:nvGraphicFramePr>
        <p:xfrm>
          <a:off x="7985617" y="453287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450999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450999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901514" y="5544889"/>
            <a:ext cx="67037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3352177126"/>
              </p:ext>
            </p:extLst>
          </p:nvPr>
        </p:nvGraphicFramePr>
        <p:xfrm>
          <a:off x="10289873" y="406580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249053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340270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343134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387460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432823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433059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479634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480449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334713" y="6496300"/>
            <a:ext cx="1026243"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294747" y="5544889"/>
            <a:ext cx="1018004"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175491" y="1237593"/>
            <a:ext cx="4015201" cy="5194738"/>
          </a:xfrm>
        </p:spPr>
        <p:txBody>
          <a:bodyPr>
            <a:normAutofit fontScale="77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r>
              <a:rPr lang="en-US" altLang="zh-CN" dirty="0"/>
              <a:t>(Even though the fig shows sequential computation, convolution operations are inherently parallel, hence suitable for implementation on parallel hardware like GPUs)</a:t>
            </a:r>
            <a:endParaRPr lang="en-US" dirty="0"/>
          </a:p>
          <a:p>
            <a:endParaRPr lang="en-SE" dirty="0"/>
          </a:p>
        </p:txBody>
      </p:sp>
      <p:pic>
        <p:nvPicPr>
          <p:cNvPr id="3" name="Picture 2">
            <a:extLst>
              <a:ext uri="{FF2B5EF4-FFF2-40B4-BE49-F238E27FC236}">
                <a16:creationId xmlns:a16="http://schemas.microsoft.com/office/drawing/2014/main" id="{6602BDB1-CC15-EA6B-B683-B6901080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583" y="1209183"/>
            <a:ext cx="1586535" cy="225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an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16</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feature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xmlns="">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17</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in </a:t>
            </a:r>
            <a:r>
              <a:rPr lang="en-US" dirty="0" err="1"/>
              <a:t>PyTorch</a:t>
            </a:r>
            <a:r>
              <a:rPr lang="en-US" dirty="0"/>
              <a:t>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feature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71D-2D2B-2D9E-B096-F62613A2E6D0}"/>
              </a:ext>
            </a:extLst>
          </p:cNvPr>
          <p:cNvSpPr>
            <a:spLocks noGrp="1"/>
          </p:cNvSpPr>
          <p:nvPr>
            <p:ph type="title"/>
          </p:nvPr>
        </p:nvSpPr>
        <p:spPr/>
        <p:txBody>
          <a:bodyPr>
            <a:normAutofit fontScale="90000"/>
          </a:bodyPr>
          <a:lstStyle/>
          <a:p>
            <a:r>
              <a:rPr lang="en-US" dirty="0"/>
              <a:t>Convolution Example 1: Computing a Single Output Element</a:t>
            </a:r>
            <a:endParaRPr lang="en-SE" dirty="0"/>
          </a:p>
        </p:txBody>
      </p:sp>
      <p:sp>
        <p:nvSpPr>
          <p:cNvPr id="3" name="Content Placeholder 2">
            <a:extLst>
              <a:ext uri="{FF2B5EF4-FFF2-40B4-BE49-F238E27FC236}">
                <a16:creationId xmlns:a16="http://schemas.microsoft.com/office/drawing/2014/main" id="{E0E9841A-BD23-D2B9-FBAE-41B9BB55E6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3833613-5631-E019-029A-FB9B466C883D}"/>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2">
            <a:extLst>
              <a:ext uri="{FF2B5EF4-FFF2-40B4-BE49-F238E27FC236}">
                <a16:creationId xmlns:a16="http://schemas.microsoft.com/office/drawing/2014/main" id="{78A93F34-7A71-31D6-FC72-9B8795057F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4118" y="1199447"/>
            <a:ext cx="9690612" cy="5450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AEFF-DA4A-DDFF-D0B5-9A7F13E21696}"/>
              </a:ext>
            </a:extLst>
          </p:cNvPr>
          <p:cNvSpPr txBox="1"/>
          <p:nvPr/>
        </p:nvSpPr>
        <p:spPr>
          <a:xfrm>
            <a:off x="2790950" y="6619751"/>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7" name="Rectangle 6">
            <a:extLst>
              <a:ext uri="{FF2B5EF4-FFF2-40B4-BE49-F238E27FC236}">
                <a16:creationId xmlns:a16="http://schemas.microsoft.com/office/drawing/2014/main" id="{B3F89853-FBF5-240C-8EC3-06420D24D89E}"/>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49122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a:bodyPr>
          <a:lstStyle/>
          <a:p>
            <a:r>
              <a:rPr lang="en-US" dirty="0"/>
              <a:t>Convolution Example 2</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3"/>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555124" y="6298969"/>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4"/>
          <a:stretch>
            <a:fillRect/>
          </a:stretch>
        </p:blipFill>
        <p:spPr>
          <a:xfrm>
            <a:off x="5981841" y="1264068"/>
            <a:ext cx="5464201" cy="1601095"/>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5"/>
          <a:stretch>
            <a:fillRect/>
          </a:stretch>
        </p:blipFill>
        <p:spPr>
          <a:xfrm>
            <a:off x="5998254" y="2978431"/>
            <a:ext cx="5426967" cy="1573170"/>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6"/>
          <a:stretch>
            <a:fillRect/>
          </a:stretch>
        </p:blipFill>
        <p:spPr>
          <a:xfrm>
            <a:off x="5981841" y="4668171"/>
            <a:ext cx="5464201" cy="162902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94A3A8-1CE1-B854-5250-653587B9000E}"/>
                  </a:ext>
                </a:extLst>
              </p:cNvPr>
              <p:cNvSpPr txBox="1"/>
              <p:nvPr/>
            </p:nvSpPr>
            <p:spPr>
              <a:xfrm>
                <a:off x="7876142" y="6298969"/>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876142" y="6298969"/>
                <a:ext cx="1997774" cy="369332"/>
              </a:xfrm>
              <a:prstGeom prst="rect">
                <a:avLst/>
              </a:prstGeom>
              <a:blipFill>
                <a:blip r:embed="rId7"/>
                <a:stretch>
                  <a:fillRect l="-2439" t="-8197" b="-24590"/>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382589" y="127863"/>
            <a:ext cx="6585283" cy="1069486"/>
          </a:xfrm>
        </p:spPr>
        <p:txBody>
          <a:bodyPr>
            <a:normAutofit fontScale="90000"/>
          </a:bodyPr>
          <a:lstStyle/>
          <a:p>
            <a:r>
              <a:rPr lang="en-US" dirty="0"/>
              <a:t>Convolution Example 2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feature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feature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29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21</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Convolution Example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258265" y="1237594"/>
                <a:ext cx="5837735" cy="3526912"/>
              </a:xfrm>
            </p:spPr>
            <p:txBody>
              <a:bodyPr>
                <a:normAutofit fontScale="700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xmlns="">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258265" y="1237594"/>
                <a:ext cx="5837735" cy="3526912"/>
              </a:xfrm>
              <a:blipFill>
                <a:blip r:embed="rId3"/>
                <a:stretch>
                  <a:fillRect l="-1148" t="-3627" r="-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22</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cxnSp>
        <p:nvCxnSpPr>
          <p:cNvPr id="9" name="Straight Connector 8">
            <a:extLst>
              <a:ext uri="{FF2B5EF4-FFF2-40B4-BE49-F238E27FC236}">
                <a16:creationId xmlns:a16="http://schemas.microsoft.com/office/drawing/2014/main" id="{CC419586-A518-B727-4D17-73CF34BC39D7}"/>
              </a:ext>
            </a:extLst>
          </p:cNvPr>
          <p:cNvCxnSpPr>
            <a:cxnSpLocks/>
          </p:cNvCxnSpPr>
          <p:nvPr/>
        </p:nvCxnSpPr>
        <p:spPr>
          <a:xfrm>
            <a:off x="6329413" y="3429000"/>
            <a:ext cx="5746282" cy="0"/>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804755BC-A478-47FF-4BBA-FA7323299B37}"/>
              </a:ext>
            </a:extLst>
          </p:cNvPr>
          <p:cNvPicPr>
            <a:picLocks noChangeAspect="1"/>
          </p:cNvPicPr>
          <p:nvPr/>
        </p:nvPicPr>
        <p:blipFill>
          <a:blip r:embed="rId6"/>
          <a:stretch>
            <a:fillRect/>
          </a:stretch>
        </p:blipFill>
        <p:spPr>
          <a:xfrm>
            <a:off x="495983" y="4452922"/>
            <a:ext cx="5244669" cy="2046308"/>
          </a:xfrm>
          <a:prstGeom prst="rect">
            <a:avLst/>
          </a:prstGeom>
        </p:spPr>
      </p:pic>
      <p:sp>
        <p:nvSpPr>
          <p:cNvPr id="14" name="TextBox 13">
            <a:extLst>
              <a:ext uri="{FF2B5EF4-FFF2-40B4-BE49-F238E27FC236}">
                <a16:creationId xmlns:a16="http://schemas.microsoft.com/office/drawing/2014/main" id="{0A5360CF-B521-21C7-5BF3-FD8D216DABEF}"/>
              </a:ext>
            </a:extLst>
          </p:cNvPr>
          <p:cNvSpPr txBox="1"/>
          <p:nvPr/>
        </p:nvSpPr>
        <p:spPr>
          <a:xfrm>
            <a:off x="1251904" y="6426999"/>
            <a:ext cx="3732826" cy="307777"/>
          </a:xfrm>
          <a:prstGeom prst="rect">
            <a:avLst/>
          </a:prstGeom>
          <a:noFill/>
        </p:spPr>
        <p:txBody>
          <a:bodyPr wrap="square" rtlCol="0">
            <a:spAutoFit/>
          </a:bodyPr>
          <a:lstStyle/>
          <a:p>
            <a:r>
              <a:rPr lang="en-US" sz="1400" dirty="0"/>
              <a:t>3 filters/kernels, 3 output feature/activation map</a:t>
            </a:r>
            <a:endParaRPr lang="en-SE" sz="1400" dirty="0"/>
          </a:p>
        </p:txBody>
      </p:sp>
    </p:spTree>
    <p:extLst>
      <p:ext uri="{BB962C8B-B14F-4D97-AF65-F5344CB8AC3E}">
        <p14:creationId xmlns:p14="http://schemas.microsoft.com/office/powerpoint/2010/main" val="36233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feature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feature 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a:bodyPr>
          <a:lstStyle/>
          <a:p>
            <a:r>
              <a:rPr lang="en-US" dirty="0"/>
              <a:t>7x7 input, 3x3 filter, stride=1 ⇒ output: 5x5</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a:bodyPr>
          <a:lstStyle/>
          <a:p>
            <a:r>
              <a:rPr lang="en-US" dirty="0"/>
              <a:t>7x7 input, 3x3 filter, stride=2 ⇒ output: 3x3</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a:t>
                </a:r>
                <a14:m>
                  <m:oMath xmlns:m="http://schemas.openxmlformats.org/officeDocument/2006/math">
                    <m:r>
                      <a:rPr lang="en-US" i="1">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=1</m:t>
                    </m:r>
                  </m:oMath>
                </a14:m>
                <a:r>
                  <a:rPr lang="en-US" spc="-5" dirty="0"/>
                  <a:t>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endParaRPr lang="en-SE" dirty="0"/>
              </a:p>
              <a:p>
                <a:endParaRPr lang="en-SE" dirty="0"/>
              </a:p>
            </p:txBody>
          </p:sp>
        </mc:Choice>
        <mc:Fallback xmlns="">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1497366272"/>
              </p:ext>
            </p:extLst>
          </p:nvPr>
        </p:nvGraphicFramePr>
        <p:xfrm>
          <a:off x="538440"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2231704058"/>
              </p:ext>
            </p:extLst>
          </p:nvPr>
        </p:nvGraphicFramePr>
        <p:xfrm>
          <a:off x="4366987"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3138278679"/>
              </p:ext>
            </p:extLst>
          </p:nvPr>
        </p:nvGraphicFramePr>
        <p:xfrm>
          <a:off x="8195534" y="2340424"/>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4968878"/>
                <a:ext cx="10949153" cy="1908456"/>
              </a:xfrm>
            </p:spPr>
            <p:txBody>
              <a:bodyPr>
                <a:normAutofit fontScale="70000" lnSpcReduction="20000"/>
              </a:bodyPr>
              <a:lstStyle/>
              <a:p>
                <a:r>
                  <a:rPr lang="en-US" dirty="0"/>
                  <a:t>A filter typically has square shape </a:t>
                </a:r>
                <a14:m>
                  <m:oMath xmlns:m="http://schemas.openxmlformats.org/officeDocument/2006/math">
                    <m:r>
                      <a:rPr lang="en-US">
                        <a:latin typeface="Cambria Math" panose="02040503050406030204" pitchFamily="18" charset="0"/>
                      </a:rPr>
                      <m:t>𝐹</m:t>
                    </m:r>
                    <m:r>
                      <a:rPr lang="en-US">
                        <a:latin typeface="Cambria Math" panose="02040503050406030204" pitchFamily="18" charset="0"/>
                      </a:rPr>
                      <m:t>×</m:t>
                    </m:r>
                    <m:r>
                      <a:rPr lang="en-US">
                        <a:latin typeface="Cambria Math" panose="02040503050406030204" pitchFamily="18" charset="0"/>
                      </a:rPr>
                      <m:t>𝐹</m:t>
                    </m:r>
                  </m:oMath>
                </a14:m>
                <a:r>
                  <a:rPr lang="en-US" dirty="0"/>
                  <a:t>. A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altLang="zh-CN" dirty="0"/>
                  <a:t>Same Padding:  </a:t>
                </a:r>
                <a:r>
                  <a:rPr lang="en-US" sz="3200" spc="-5" dirty="0">
                    <a:cs typeface="Arial"/>
                  </a:rPr>
                  <a:t>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zero-padding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feature map has same spatial size as input</a:t>
                </a:r>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200" i="1" dirty="0" smtClean="0">
                        <a:latin typeface="Cambria Math" panose="02040503050406030204" pitchFamily="18" charset="0"/>
                        <a:cs typeface="Arial"/>
                      </a:rPr>
                      <m:t>𝐹</m:t>
                    </m:r>
                    <m:r>
                      <a:rPr lang="en-US" sz="2200" i="1" dirty="0" smtClean="0">
                        <a:latin typeface="Cambria Math" panose="02040503050406030204" pitchFamily="18" charset="0"/>
                        <a:cs typeface="Arial"/>
                      </a:rPr>
                      <m:t> =5⇒</m:t>
                    </m:r>
                    <m:r>
                      <a:rPr lang="en-US" sz="2600" i="1" dirty="0">
                        <a:latin typeface="Cambria Math" panose="02040503050406030204" pitchFamily="18" charset="0"/>
                        <a:cs typeface="Arial"/>
                      </a:rPr>
                      <m:t>𝑃</m:t>
                    </m:r>
                    <m:r>
                      <a:rPr lang="en-US" sz="26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4968878"/>
                <a:ext cx="10949153" cy="1908456"/>
              </a:xfrm>
              <a:blipFill>
                <a:blip r:embed="rId3"/>
                <a:stretch>
                  <a:fillRect l="-612" t="-6709" b="-41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e>
                    </m:d>
                  </m:oMath>
                </a14:m>
                <a:endParaRPr lang="en-US"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C00000"/>
                    </a:solidFill>
                  </a:rPr>
                  <a:t>no padding </a:t>
                </a:r>
                <a14:m>
                  <m:oMath xmlns:m="http://schemas.openxmlformats.org/officeDocument/2006/math">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=0</m:t>
                    </m:r>
                  </m:oMath>
                </a14:m>
                <a:endParaRPr lang="en-US" dirty="0"/>
              </a:p>
              <a:p>
                <a:r>
                  <a:rPr lang="en-US" b="0" dirty="0"/>
                  <a:t>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i="1">
                            <a:latin typeface="Cambria Math" panose="02040503050406030204" pitchFamily="18" charset="0"/>
                          </a:rPr>
                          <m:t>−3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2009"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9243" y="1828832"/>
            <a:ext cx="4582652" cy="3345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4DEBE6-EA0A-3CB8-56B5-FA162053CEEF}"/>
                  </a:ext>
                </a:extLst>
              </p:cNvPr>
              <p:cNvSpPr txBox="1"/>
              <p:nvPr/>
            </p:nvSpPr>
            <p:spPr>
              <a:xfrm>
                <a:off x="7683963" y="5200584"/>
                <a:ext cx="3510641" cy="1231747"/>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3</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 Filter </a:t>
                </a:r>
                <a14:m>
                  <m:oMath xmlns:m="http://schemas.openxmlformats.org/officeDocument/2006/math">
                    <m:d>
                      <m:dPr>
                        <m:begChr m:val="["/>
                        <m:endChr m:val="]"/>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
                      </m:e>
                    </m:d>
                  </m:oMath>
                </a14:m>
                <a:endParaRPr lang="en-SE" sz="2800" dirty="0"/>
              </a:p>
            </p:txBody>
          </p:sp>
        </mc:Choice>
        <mc:Fallback xmlns="">
          <p:sp>
            <p:nvSpPr>
              <p:cNvPr id="6" name="TextBox 5">
                <a:extLst>
                  <a:ext uri="{FF2B5EF4-FFF2-40B4-BE49-F238E27FC236}">
                    <a16:creationId xmlns:a16="http://schemas.microsoft.com/office/drawing/2014/main" id="{B34DEBE6-EA0A-3CB8-56B5-FA162053CEEF}"/>
                  </a:ext>
                </a:extLst>
              </p:cNvPr>
              <p:cNvSpPr txBox="1">
                <a:spLocks noRot="1" noChangeAspect="1" noMove="1" noResize="1" noEditPoints="1" noAdjustHandles="1" noChangeArrowheads="1" noChangeShapeType="1" noTextEdit="1"/>
              </p:cNvSpPr>
              <p:nvPr/>
            </p:nvSpPr>
            <p:spPr>
              <a:xfrm>
                <a:off x="7683963" y="5200584"/>
                <a:ext cx="3510641" cy="1231747"/>
              </a:xfrm>
              <a:prstGeom prst="rect">
                <a:avLst/>
              </a:prstGeom>
              <a:blipFill>
                <a:blip r:embed="rId4"/>
                <a:stretch>
                  <a:fillRect/>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5892D7F8-222C-B461-F0F8-2A454790CEC7}"/>
              </a:ext>
            </a:extLst>
          </p:cNvPr>
          <p:cNvSpPr txBox="1"/>
          <p:nvPr/>
        </p:nvSpPr>
        <p:spPr>
          <a:xfrm>
            <a:off x="11095208" y="4591415"/>
            <a:ext cx="853119" cy="523220"/>
          </a:xfrm>
          <a:prstGeom prst="rect">
            <a:avLst/>
          </a:prstGeom>
          <a:noFill/>
        </p:spPr>
        <p:txBody>
          <a:bodyPr wrap="none" rtlCol="0">
            <a:spAutoFit/>
          </a:bodyPr>
          <a:lstStyle/>
          <a:p>
            <a:r>
              <a:rPr lang="en-US" sz="2800" dirty="0"/>
              <a:t>Map</a:t>
            </a:r>
            <a:endParaRPr lang="en-SE" sz="2800" dirty="0"/>
          </a:p>
        </p:txBody>
      </p:sp>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8" y="1209018"/>
                <a:ext cx="10949152" cy="1952163"/>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padding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a:t>
                </a:r>
                <a:r>
                  <a:rPr lang="en-US" dirty="0"/>
                  <a:t>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5+2−3</m:t>
                        </m:r>
                      </m:e>
                    </m:d>
                    <m:r>
                      <a:rPr lang="en-US" altLang="zh-CN" i="1">
                        <a:latin typeface="Cambria Math" panose="02040503050406030204" pitchFamily="18" charset="0"/>
                      </a:rPr>
                      <m:t>+1=5</m:t>
                    </m:r>
                  </m:oMath>
                </a14:m>
                <a:r>
                  <a:rPr lang="en-US" dirty="0"/>
                  <a:t> (</a:t>
                </a:r>
                <a:r>
                  <a:rPr lang="en-US" altLang="zh-CN" dirty="0"/>
                  <a:t>same as input</a:t>
                </a:r>
                <a:r>
                  <a:rPr lang="en-US" dirty="0"/>
                  <a:t>)</a:t>
                </a:r>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8" y="1209018"/>
                <a:ext cx="10949152" cy="1952163"/>
              </a:xfrm>
              <a:blipFill>
                <a:blip r:embed="rId2"/>
                <a:stretch>
                  <a:fillRect l="-501" t="-5607" b="-43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2234" y="2873602"/>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Two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padding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a:t>
                </a:r>
                <a:r>
                  <a:rPr lang="en-US" sz="2800" dirty="0"/>
                  <a:t>Two</a:t>
                </a:r>
                <a:r>
                  <a:rPr lang="en-US" altLang="zh-CN" sz="2800" dirty="0"/>
                  <a:t>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Convolution Demo: </a:t>
                </a:r>
                <a:r>
                  <a:rPr lang="en-US" sz="2400" dirty="0">
                    <a:hlinkClick r:id="rId3"/>
                  </a:rPr>
                  <a:t>https://cs231n.github.io/convolutional-networks/</a:t>
                </a:r>
                <a:r>
                  <a:rPr lang="en-US" sz="2400" dirty="0"/>
                  <a:t> </a:t>
                </a:r>
                <a:endParaRPr lang="en-SE" sz="2400" dirty="0"/>
              </a:p>
              <a:p>
                <a:endParaRPr lang="en-SE" dirty="0"/>
              </a:p>
            </p:txBody>
          </p:sp>
        </mc:Choice>
        <mc:Fallback xmlns="">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85810" y="2655740"/>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AA72B8A-302A-553C-8694-99324FF2AAC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normAutofit fontScale="90000"/>
          </a:bodyPr>
          <a:lstStyle/>
          <a:p>
            <a:r>
              <a:rPr lang="en-US" sz="4800" dirty="0"/>
              <a:t>CONV Example 4: No Padding vs.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266700" y="1170918"/>
                <a:ext cx="6749418" cy="269834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no padding </a:t>
                </a:r>
                <a14:m>
                  <m:oMath xmlns:m="http://schemas.openxmlformats.org/officeDocument/2006/math">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=0</m:t>
                    </m:r>
                  </m:oMath>
                </a14:m>
                <a:endParaRPr lang="en-US" dirty="0">
                  <a:solidFill>
                    <a:srgbClr val="C00000"/>
                  </a:solidFill>
                </a:endParaRPr>
              </a:p>
              <a:p>
                <a:r>
                  <a:rPr lang="en-US" b="0" dirty="0"/>
                  <a:t>Each 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(incl. weights and Bias terms)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266700" y="1170918"/>
                <a:ext cx="6749418" cy="2698347"/>
              </a:xfrm>
              <a:blipFill>
                <a:blip r:embed="rId2"/>
                <a:stretch>
                  <a:fillRect l="-632" t="-3612"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32</a:t>
            </a:fld>
            <a:endParaRPr lang="en-US"/>
          </a:p>
        </p:txBody>
      </p:sp>
      <p:grpSp>
        <p:nvGrpSpPr>
          <p:cNvPr id="88" name="Group 87">
            <a:extLst>
              <a:ext uri="{FF2B5EF4-FFF2-40B4-BE49-F238E27FC236}">
                <a16:creationId xmlns:a16="http://schemas.microsoft.com/office/drawing/2014/main" id="{D5D9E207-6F8E-103B-4292-65CF58CD264D}"/>
              </a:ext>
            </a:extLst>
          </p:cNvPr>
          <p:cNvGrpSpPr/>
          <p:nvPr/>
        </p:nvGrpSpPr>
        <p:grpSpPr>
          <a:xfrm>
            <a:off x="7191375" y="3893785"/>
            <a:ext cx="4867275" cy="2901153"/>
            <a:chOff x="6578542" y="885168"/>
            <a:chExt cx="5676497" cy="3383492"/>
          </a:xfrm>
        </p:grpSpPr>
        <p:sp>
          <p:nvSpPr>
            <p:cNvPr id="89" name="object 9">
              <a:extLst>
                <a:ext uri="{FF2B5EF4-FFF2-40B4-BE49-F238E27FC236}">
                  <a16:creationId xmlns:a16="http://schemas.microsoft.com/office/drawing/2014/main" id="{6BC62F9F-EDA5-3A11-EA3B-F13D0585A016}"/>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0" name="object 10">
              <a:extLst>
                <a:ext uri="{FF2B5EF4-FFF2-40B4-BE49-F238E27FC236}">
                  <a16:creationId xmlns:a16="http://schemas.microsoft.com/office/drawing/2014/main" id="{BA22C5BE-450C-5C4C-CD22-460DEBB45F64}"/>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1" name="object 11">
              <a:extLst>
                <a:ext uri="{FF2B5EF4-FFF2-40B4-BE49-F238E27FC236}">
                  <a16:creationId xmlns:a16="http://schemas.microsoft.com/office/drawing/2014/main" id="{228FA9CB-4989-4F2E-B283-ECC5DFB11729}"/>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92" name="object 12">
              <a:extLst>
                <a:ext uri="{FF2B5EF4-FFF2-40B4-BE49-F238E27FC236}">
                  <a16:creationId xmlns:a16="http://schemas.microsoft.com/office/drawing/2014/main" id="{D84C51B5-7B05-02BD-2A5A-A967509A46EE}"/>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93" name="object 13">
              <a:extLst>
                <a:ext uri="{FF2B5EF4-FFF2-40B4-BE49-F238E27FC236}">
                  <a16:creationId xmlns:a16="http://schemas.microsoft.com/office/drawing/2014/main" id="{49DC9950-C327-AEA2-15B8-6B091281FE17}"/>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94" name="object 14">
              <a:extLst>
                <a:ext uri="{FF2B5EF4-FFF2-40B4-BE49-F238E27FC236}">
                  <a16:creationId xmlns:a16="http://schemas.microsoft.com/office/drawing/2014/main" id="{968AE69F-A713-BF4E-A152-E225CC0237DA}"/>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95" name="object 15">
              <a:extLst>
                <a:ext uri="{FF2B5EF4-FFF2-40B4-BE49-F238E27FC236}">
                  <a16:creationId xmlns:a16="http://schemas.microsoft.com/office/drawing/2014/main" id="{1FD0DB7F-2B9A-B504-8F55-6AD24AC2C75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96" name="object 27">
              <a:extLst>
                <a:ext uri="{FF2B5EF4-FFF2-40B4-BE49-F238E27FC236}">
                  <a16:creationId xmlns:a16="http://schemas.microsoft.com/office/drawing/2014/main" id="{6696B7FD-0DDA-F0AE-0E69-2B7EF0ADB480}"/>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97" name="object 28">
              <a:extLst>
                <a:ext uri="{FF2B5EF4-FFF2-40B4-BE49-F238E27FC236}">
                  <a16:creationId xmlns:a16="http://schemas.microsoft.com/office/drawing/2014/main" id="{9B106626-2842-ED4C-4D31-DB08C97439D6}"/>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98" name="object 29">
              <a:extLst>
                <a:ext uri="{FF2B5EF4-FFF2-40B4-BE49-F238E27FC236}">
                  <a16:creationId xmlns:a16="http://schemas.microsoft.com/office/drawing/2014/main" id="{A8F095B8-89A5-7365-0742-140FE87D45C4}"/>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99" name="object 30">
              <a:extLst>
                <a:ext uri="{FF2B5EF4-FFF2-40B4-BE49-F238E27FC236}">
                  <a16:creationId xmlns:a16="http://schemas.microsoft.com/office/drawing/2014/main" id="{A849C478-BBA9-522A-333E-6D7FD577B27A}"/>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100" name="object 31">
              <a:extLst>
                <a:ext uri="{FF2B5EF4-FFF2-40B4-BE49-F238E27FC236}">
                  <a16:creationId xmlns:a16="http://schemas.microsoft.com/office/drawing/2014/main" id="{65BADFD5-8F62-888A-FAC9-A9F9CF498742}"/>
                </a:ext>
              </a:extLst>
            </p:cNvPr>
            <p:cNvSpPr txBox="1"/>
            <p:nvPr/>
          </p:nvSpPr>
          <p:spPr>
            <a:xfrm>
              <a:off x="11890548" y="1650216"/>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1" name="object 32">
              <a:extLst>
                <a:ext uri="{FF2B5EF4-FFF2-40B4-BE49-F238E27FC236}">
                  <a16:creationId xmlns:a16="http://schemas.microsoft.com/office/drawing/2014/main" id="{0D64DD44-357B-8474-63AF-7996FAF06271}"/>
                </a:ext>
              </a:extLst>
            </p:cNvPr>
            <p:cNvSpPr txBox="1"/>
            <p:nvPr/>
          </p:nvSpPr>
          <p:spPr>
            <a:xfrm>
              <a:off x="11603911" y="3258699"/>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2" name="object 35">
              <a:extLst>
                <a:ext uri="{FF2B5EF4-FFF2-40B4-BE49-F238E27FC236}">
                  <a16:creationId xmlns:a16="http://schemas.microsoft.com/office/drawing/2014/main" id="{907120C8-9787-416F-FF5F-B06F6DAC5D94}"/>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sp>
          <p:nvSpPr>
            <p:cNvPr id="103" name="TextBox 102">
              <a:extLst>
                <a:ext uri="{FF2B5EF4-FFF2-40B4-BE49-F238E27FC236}">
                  <a16:creationId xmlns:a16="http://schemas.microsoft.com/office/drawing/2014/main" id="{7E6DF33E-7C75-02A3-98B7-81274CBF4FE7}"/>
                </a:ext>
              </a:extLst>
            </p:cNvPr>
            <p:cNvSpPr txBox="1"/>
            <p:nvPr/>
          </p:nvSpPr>
          <p:spPr>
            <a:xfrm>
              <a:off x="6578542" y="3888417"/>
              <a:ext cx="1559046" cy="380243"/>
            </a:xfrm>
            <a:prstGeom prst="rect">
              <a:avLst/>
            </a:prstGeom>
            <a:noFill/>
          </p:spPr>
          <p:txBody>
            <a:bodyPr wrap="square">
              <a:spAutoFit/>
            </a:bodyPr>
            <a:lstStyle/>
            <a:p>
              <a:r>
                <a:rPr lang="en-US" sz="1600" dirty="0"/>
                <a:t>Input volume</a:t>
              </a:r>
              <a:endParaRPr lang="en-SE" sz="1600" dirty="0"/>
            </a:p>
          </p:txBody>
        </p:sp>
        <p:sp>
          <p:nvSpPr>
            <p:cNvPr id="104" name="TextBox 103">
              <a:extLst>
                <a:ext uri="{FF2B5EF4-FFF2-40B4-BE49-F238E27FC236}">
                  <a16:creationId xmlns:a16="http://schemas.microsoft.com/office/drawing/2014/main" id="{38A02E59-8AFE-4B1C-6991-5B9874637242}"/>
                </a:ext>
              </a:extLst>
            </p:cNvPr>
            <p:cNvSpPr txBox="1"/>
            <p:nvPr/>
          </p:nvSpPr>
          <p:spPr>
            <a:xfrm>
              <a:off x="9765952" y="3888417"/>
              <a:ext cx="1816822" cy="380243"/>
            </a:xfrm>
            <a:prstGeom prst="rect">
              <a:avLst/>
            </a:prstGeom>
            <a:noFill/>
          </p:spPr>
          <p:txBody>
            <a:bodyPr wrap="square">
              <a:spAutoFit/>
            </a:bodyPr>
            <a:lstStyle/>
            <a:p>
              <a:r>
                <a:rPr lang="en-US" sz="1600" dirty="0"/>
                <a:t>Output volume</a:t>
              </a:r>
              <a:endParaRPr lang="en-SE" sz="1600" dirty="0"/>
            </a:p>
          </p:txBody>
        </p:sp>
        <p:grpSp>
          <p:nvGrpSpPr>
            <p:cNvPr id="105" name="Group 104">
              <a:extLst>
                <a:ext uri="{FF2B5EF4-FFF2-40B4-BE49-F238E27FC236}">
                  <a16:creationId xmlns:a16="http://schemas.microsoft.com/office/drawing/2014/main" id="{C1913375-3221-0E9F-747B-25D1D261ABDA}"/>
                </a:ext>
              </a:extLst>
            </p:cNvPr>
            <p:cNvGrpSpPr/>
            <p:nvPr/>
          </p:nvGrpSpPr>
          <p:grpSpPr>
            <a:xfrm>
              <a:off x="7826696" y="2422027"/>
              <a:ext cx="1065866" cy="58598"/>
              <a:chOff x="8343327" y="2837748"/>
              <a:chExt cx="1065866" cy="58598"/>
            </a:xfrm>
          </p:grpSpPr>
          <p:sp>
            <p:nvSpPr>
              <p:cNvPr id="107" name="object 12">
                <a:extLst>
                  <a:ext uri="{FF2B5EF4-FFF2-40B4-BE49-F238E27FC236}">
                    <a16:creationId xmlns:a16="http://schemas.microsoft.com/office/drawing/2014/main" id="{7199EFF8-C2FB-3C03-65D9-1FE276518CE4}"/>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108" name="object 13">
                <a:extLst>
                  <a:ext uri="{FF2B5EF4-FFF2-40B4-BE49-F238E27FC236}">
                    <a16:creationId xmlns:a16="http://schemas.microsoft.com/office/drawing/2014/main" id="{EB279B08-DEC0-E463-C2E9-CCE8F9C8F848}"/>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106" name="object 14">
              <a:extLst>
                <a:ext uri="{FF2B5EF4-FFF2-40B4-BE49-F238E27FC236}">
                  <a16:creationId xmlns:a16="http://schemas.microsoft.com/office/drawing/2014/main" id="{8A4C4A2B-D5C4-3A5B-CB93-2DF1C42D88A5}"/>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p:grpSp>
        <p:nvGrpSpPr>
          <p:cNvPr id="66" name="Group 65">
            <a:extLst>
              <a:ext uri="{FF2B5EF4-FFF2-40B4-BE49-F238E27FC236}">
                <a16:creationId xmlns:a16="http://schemas.microsoft.com/office/drawing/2014/main" id="{A41A1165-BCBB-0134-1468-0229B4065C88}"/>
              </a:ext>
            </a:extLst>
          </p:cNvPr>
          <p:cNvGrpSpPr/>
          <p:nvPr/>
        </p:nvGrpSpPr>
        <p:grpSpPr>
          <a:xfrm>
            <a:off x="7352122" y="1047093"/>
            <a:ext cx="4716053" cy="2685822"/>
            <a:chOff x="6754906" y="885168"/>
            <a:chExt cx="5500133" cy="3132361"/>
          </a:xfrm>
        </p:grpSpPr>
        <p:sp>
          <p:nvSpPr>
            <p:cNvPr id="31" name="object 9">
              <a:extLst>
                <a:ext uri="{FF2B5EF4-FFF2-40B4-BE49-F238E27FC236}">
                  <a16:creationId xmlns:a16="http://schemas.microsoft.com/office/drawing/2014/main" id="{BBF63FB1-83EB-644A-30C8-75EE548D2922}"/>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35" name="object 13">
              <a:extLst>
                <a:ext uri="{FF2B5EF4-FFF2-40B4-BE49-F238E27FC236}">
                  <a16:creationId xmlns:a16="http://schemas.microsoft.com/office/drawing/2014/main" id="{5BD1D89A-A602-8E6F-D36D-E3A7143982C5}"/>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36" name="object 14">
              <a:extLst>
                <a:ext uri="{FF2B5EF4-FFF2-40B4-BE49-F238E27FC236}">
                  <a16:creationId xmlns:a16="http://schemas.microsoft.com/office/drawing/2014/main" id="{BA728760-1F3E-468B-15BD-64FE083C172E}"/>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37" name="object 15">
              <a:extLst>
                <a:ext uri="{FF2B5EF4-FFF2-40B4-BE49-F238E27FC236}">
                  <a16:creationId xmlns:a16="http://schemas.microsoft.com/office/drawing/2014/main" id="{0CC75B65-C034-3E6C-1179-1C5E8797E1D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47" name="object 27">
              <a:extLst>
                <a:ext uri="{FF2B5EF4-FFF2-40B4-BE49-F238E27FC236}">
                  <a16:creationId xmlns:a16="http://schemas.microsoft.com/office/drawing/2014/main" id="{C93A05B9-4691-4247-C25A-F14517A7CA4F}"/>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48" name="object 28">
              <a:extLst>
                <a:ext uri="{FF2B5EF4-FFF2-40B4-BE49-F238E27FC236}">
                  <a16:creationId xmlns:a16="http://schemas.microsoft.com/office/drawing/2014/main" id="{F506066A-6F9D-FC53-B14B-CC1252B7CC10}"/>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49" name="object 29">
              <a:extLst>
                <a:ext uri="{FF2B5EF4-FFF2-40B4-BE49-F238E27FC236}">
                  <a16:creationId xmlns:a16="http://schemas.microsoft.com/office/drawing/2014/main" id="{A3A2611A-E165-1D13-C016-AFCF60A2DA02}"/>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50" name="object 30">
              <a:extLst>
                <a:ext uri="{FF2B5EF4-FFF2-40B4-BE49-F238E27FC236}">
                  <a16:creationId xmlns:a16="http://schemas.microsoft.com/office/drawing/2014/main" id="{B96FC6E5-DC49-9E0D-596C-A72BFA0639E7}"/>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51" name="object 31">
              <a:extLst>
                <a:ext uri="{FF2B5EF4-FFF2-40B4-BE49-F238E27FC236}">
                  <a16:creationId xmlns:a16="http://schemas.microsoft.com/office/drawing/2014/main" id="{CD572173-7B3B-A39A-4CBB-E5F7BEAED036}"/>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grpSp>
          <p:nvGrpSpPr>
            <p:cNvPr id="65" name="Group 64">
              <a:extLst>
                <a:ext uri="{FF2B5EF4-FFF2-40B4-BE49-F238E27FC236}">
                  <a16:creationId xmlns:a16="http://schemas.microsoft.com/office/drawing/2014/main" id="{4B5D4640-AF1A-47EF-4A36-4C847939502B}"/>
                </a:ext>
              </a:extLst>
            </p:cNvPr>
            <p:cNvGrpSpPr/>
            <p:nvPr/>
          </p:nvGrpSpPr>
          <p:grpSpPr>
            <a:xfrm>
              <a:off x="7826696" y="2422027"/>
              <a:ext cx="1065866" cy="58598"/>
              <a:chOff x="8343327" y="2837748"/>
              <a:chExt cx="1065866" cy="58598"/>
            </a:xfrm>
          </p:grpSpPr>
          <p:sp>
            <p:nvSpPr>
              <p:cNvPr id="62" name="object 12">
                <a:extLst>
                  <a:ext uri="{FF2B5EF4-FFF2-40B4-BE49-F238E27FC236}">
                    <a16:creationId xmlns:a16="http://schemas.microsoft.com/office/drawing/2014/main" id="{3F397595-2897-AF74-C3A7-DF4BE848DC01}"/>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63" name="object 13">
                <a:extLst>
                  <a:ext uri="{FF2B5EF4-FFF2-40B4-BE49-F238E27FC236}">
                    <a16:creationId xmlns:a16="http://schemas.microsoft.com/office/drawing/2014/main" id="{1C0B44AC-25CE-B7BB-4AD0-2E05D8FE0DA4}"/>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64" name="object 14">
              <a:extLst>
                <a:ext uri="{FF2B5EF4-FFF2-40B4-BE49-F238E27FC236}">
                  <a16:creationId xmlns:a16="http://schemas.microsoft.com/office/drawing/2014/main" id="{ED458997-323A-EAA7-E09B-E89822BB515E}"/>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B5AE0BF2-B88D-35B1-339A-A9D0598542E7}"/>
                  </a:ext>
                </a:extLst>
              </p:cNvPr>
              <p:cNvSpPr txBox="1">
                <a:spLocks/>
              </p:cNvSpPr>
              <p:nvPr/>
            </p:nvSpPr>
            <p:spPr>
              <a:xfrm>
                <a:off x="263475" y="3882018"/>
                <a:ext cx="6749418" cy="26983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volume</a:t>
                </a:r>
                <a14:m>
                  <m:oMath xmlns:m="http://schemas.openxmlformats.org/officeDocument/2006/math">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32×32×3</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endParaRPr lang="en-US" dirty="0"/>
              </a:p>
              <a:p>
                <a14:m>
                  <m:oMath xmlns:m="http://schemas.openxmlformats.org/officeDocument/2006/math">
                    <m:r>
                      <a:rPr lang="en-US" i="1" dirty="0">
                        <a:latin typeface="Cambria Math" panose="02040503050406030204" pitchFamily="18" charset="0"/>
                      </a:rPr>
                      <m:t>10 5×5×3</m:t>
                    </m:r>
                  </m:oMath>
                </a14:m>
                <a:r>
                  <a:rPr lang="en-US" dirty="0"/>
                  <a:t> filters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padding</a:t>
                </a:r>
                <a14:m>
                  <m:oMath xmlns:m="http://schemas.openxmlformats.org/officeDocument/2006/math">
                    <m:r>
                      <a:rPr lang="en-US" i="1" dirty="0">
                        <a:solidFill>
                          <a:srgbClr val="C00000"/>
                        </a:solidFill>
                        <a:latin typeface="Cambria Math" panose="02040503050406030204" pitchFamily="18" charset="0"/>
                      </a:rPr>
                      <m:t> </m:t>
                    </m:r>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=2</m:t>
                    </m:r>
                  </m:oMath>
                </a14:m>
                <a:endParaRPr lang="en-US" dirty="0">
                  <a:solidFill>
                    <a:srgbClr val="C00000"/>
                  </a:solidFill>
                </a:endParaRPr>
              </a:p>
              <a:p>
                <a:r>
                  <a:rPr lang="en-US" dirty="0"/>
                  <a:t>Each feature map: </a:t>
                </a:r>
              </a:p>
              <a:p>
                <a:pPr lvl="1"/>
                <a:r>
                  <a:rPr lang="en-US" dirty="0"/>
                  <a:t>Spatial size: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H</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i="1" dirty="0">
                        <a:latin typeface="Cambria Math" panose="02040503050406030204" pitchFamily="18" charset="0"/>
                      </a:rPr>
                      <m:t>1=</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den>
                    </m:f>
                    <m:d>
                      <m:dPr>
                        <m:ctrlPr>
                          <a:rPr lang="en-US" i="1" dirty="0">
                            <a:latin typeface="Cambria Math" panose="02040503050406030204" pitchFamily="18" charset="0"/>
                          </a:rPr>
                        </m:ctrlPr>
                      </m:dPr>
                      <m:e>
                        <m:r>
                          <a:rPr lang="en-US" i="1" dirty="0">
                            <a:latin typeface="Cambria Math" panose="02040503050406030204" pitchFamily="18" charset="0"/>
                          </a:rPr>
                          <m:t>32+2∗2−5</m:t>
                        </m:r>
                      </m:e>
                    </m:d>
                    <m:r>
                      <a:rPr lang="en-US" i="1" dirty="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=10</m:t>
                    </m:r>
                  </m:oMath>
                </a14:m>
                <a:endParaRPr lang="en-US" dirty="0"/>
              </a:p>
              <a:p>
                <a:r>
                  <a:rPr lang="en-US" dirty="0"/>
                  <a:t>Output volume:</a:t>
                </a:r>
                <a14:m>
                  <m:oMath xmlns:m="http://schemas.openxmlformats.org/officeDocument/2006/math">
                    <m:r>
                      <a:rPr lang="en-US" i="1" dirty="0">
                        <a:latin typeface="Cambria Math" panose="02040503050406030204" pitchFamily="18" charset="0"/>
                      </a:rPr>
                      <m:t>32×32×10</m:t>
                    </m:r>
                  </m:oMath>
                </a14:m>
                <a:endParaRPr lang="en-US" dirty="0"/>
              </a:p>
              <a:p>
                <a:r>
                  <a:rPr lang="en-US" dirty="0"/>
                  <a:t>No. params: same as above</a:t>
                </a:r>
              </a:p>
            </p:txBody>
          </p:sp>
        </mc:Choice>
        <mc:Fallback xmlns="">
          <p:sp>
            <p:nvSpPr>
              <p:cNvPr id="110" name="Content Placeholder 2">
                <a:extLst>
                  <a:ext uri="{FF2B5EF4-FFF2-40B4-BE49-F238E27FC236}">
                    <a16:creationId xmlns:a16="http://schemas.microsoft.com/office/drawing/2014/main" id="{B5AE0BF2-B88D-35B1-339A-A9D0598542E7}"/>
                  </a:ext>
                </a:extLst>
              </p:cNvPr>
              <p:cNvSpPr txBox="1">
                <a:spLocks noRot="1" noChangeAspect="1" noMove="1" noResize="1" noEditPoints="1" noAdjustHandles="1" noChangeArrowheads="1" noChangeShapeType="1" noTextEdit="1"/>
              </p:cNvSpPr>
              <p:nvPr/>
            </p:nvSpPr>
            <p:spPr>
              <a:xfrm>
                <a:off x="263475" y="3882018"/>
                <a:ext cx="6749418" cy="2698347"/>
              </a:xfrm>
              <a:prstGeom prst="rect">
                <a:avLst/>
              </a:prstGeom>
              <a:blipFill>
                <a:blip r:embed="rId3"/>
                <a:stretch>
                  <a:fillRect l="-542" t="-3846"/>
                </a:stretch>
              </a:blipFill>
            </p:spPr>
            <p:txBody>
              <a:bodyPr/>
              <a:lstStyle/>
              <a:p>
                <a:r>
                  <a:rPr lang="en-SE">
                    <a:noFill/>
                  </a:rPr>
                  <a:t> </a:t>
                </a:r>
              </a:p>
            </p:txBody>
          </p:sp>
        </mc:Fallback>
      </mc:AlternateContent>
      <p:cxnSp>
        <p:nvCxnSpPr>
          <p:cNvPr id="111" name="Straight Connector 110">
            <a:extLst>
              <a:ext uri="{FF2B5EF4-FFF2-40B4-BE49-F238E27FC236}">
                <a16:creationId xmlns:a16="http://schemas.microsoft.com/office/drawing/2014/main" id="{48B07D8D-4447-16DD-607C-34ED2BA12E48}"/>
              </a:ext>
            </a:extLst>
          </p:cNvPr>
          <p:cNvCxnSpPr>
            <a:cxnSpLocks/>
          </p:cNvCxnSpPr>
          <p:nvPr/>
        </p:nvCxnSpPr>
        <p:spPr>
          <a:xfrm>
            <a:off x="263475" y="3731819"/>
            <a:ext cx="11718975" cy="0"/>
          </a:xfrm>
          <a:prstGeom prst="line">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894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33</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b="0" dirty="0"/>
                  <a:t>Each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xmlns="">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34</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a:t>
              </a:r>
              <a:r>
                <a:rPr lang="en-US" sz="1800" spc="-5" dirty="0">
                  <a:solidFill>
                    <a:srgbClr val="0000FF"/>
                  </a:solidFill>
                  <a:latin typeface="Arial"/>
                  <a:cs typeface="Arial"/>
                </a:rPr>
                <a:t>E</a:t>
              </a:r>
              <a:r>
                <a:rPr sz="1800" spc="-5" dirty="0">
                  <a:solidFill>
                    <a:srgbClr val="0000FF"/>
                  </a:solidFill>
                  <a:latin typeface="Arial"/>
                  <a:cs typeface="Arial"/>
                </a:rPr>
                <a:t>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dirty="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D0DB85-989C-5890-ACC5-45B5FCBD062E}"/>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35</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761500" y="1288534"/>
            <a:ext cx="3953376" cy="5210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Insert 0s between input elements to increase receptive field size without increasing # params</a:t>
            </a:r>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4921950" y="4169752"/>
            <a:ext cx="6872028" cy="2656348"/>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6238"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4405"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6475228" y="3427337"/>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9701591" y="3403816"/>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28522" y="14144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normAutofit/>
          </a:bodyPr>
          <a:lstStyle/>
          <a:p>
            <a:r>
              <a:rPr lang="en-US" dirty="0"/>
              <a:t>Since parallel hardware (GPU, FPGA…) can handle matrix multiplication efficiently, this conversion increases computation efficiency at the expense of increased memory size for storing the weights (bias terms are not shown in fig)</a:t>
            </a:r>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6117362" y="1118385"/>
            <a:ext cx="5905500" cy="5676553"/>
          </a:xfrm>
          <a:prstGeom prst="rect">
            <a:avLst/>
          </a:prstGeom>
        </p:spPr>
      </p:pic>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38</a:t>
            </a:fld>
            <a:endParaRPr lang="en-US"/>
          </a:p>
        </p:txBody>
      </p:sp>
      <p:sp>
        <p:nvSpPr>
          <p:cNvPr id="6" name="Rectangle 5">
            <a:extLst>
              <a:ext uri="{FF2B5EF4-FFF2-40B4-BE49-F238E27FC236}">
                <a16:creationId xmlns:a16="http://schemas.microsoft.com/office/drawing/2014/main" id="{382B249B-FAB1-DDF1-89A2-A81F15CAC6C5}"/>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Content Placeholder 2">
            <a:extLst>
              <a:ext uri="{FF2B5EF4-FFF2-40B4-BE49-F238E27FC236}">
                <a16:creationId xmlns:a16="http://schemas.microsoft.com/office/drawing/2014/main" id="{3ABFC05E-CBF6-4CD8-15F3-DD41490CBA37}"/>
              </a:ext>
            </a:extLst>
          </p:cNvPr>
          <p:cNvSpPr>
            <a:spLocks noGrp="1"/>
          </p:cNvSpPr>
          <p:nvPr>
            <p:ph idx="1"/>
          </p:nvPr>
        </p:nvSpPr>
        <p:spPr>
          <a:xfrm>
            <a:off x="622738" y="1237592"/>
            <a:ext cx="5451902" cy="5620408"/>
          </a:xfrm>
        </p:spPr>
        <p:txBody>
          <a:bodyPr/>
          <a:lstStyle/>
          <a:p>
            <a:r>
              <a:rPr lang="en-US" dirty="0"/>
              <a:t>An Illustrated Explanation of Performing 2D Convolutions Using Matrix Multiplications </a:t>
            </a:r>
            <a:r>
              <a:rPr lang="en-US" dirty="0">
                <a:hlinkClick r:id="rId4"/>
              </a:rPr>
              <a:t>https://medium.com/@_init_/an-illustrated-explanation-of-performing-2d-convolutions-using-matrix-multiplications-1e8de8cd2544</a:t>
            </a:r>
            <a:r>
              <a:rPr lang="en-US" dirty="0"/>
              <a:t> </a:t>
            </a:r>
            <a:endParaRPr lang="en-SE" dirty="0"/>
          </a:p>
          <a:p>
            <a:endParaRPr lang="en-SE" dirty="0"/>
          </a:p>
        </p:txBody>
      </p:sp>
    </p:spTree>
    <p:extLst>
      <p:ext uri="{BB962C8B-B14F-4D97-AF65-F5344CB8AC3E}">
        <p14:creationId xmlns:p14="http://schemas.microsoft.com/office/powerpoint/2010/main" val="428629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40</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feature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padding.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41</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feature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xmlns="">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42</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43</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r>
                  <a:rPr lang="en-US" dirty="0"/>
                  <a:t> (</a:t>
                </a:r>
                <a14:m>
                  <m:oMath xmlns:m="http://schemas.openxmlformats.org/officeDocument/2006/math">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20+1</m:t>
                        </m:r>
                      </m:e>
                    </m:d>
                    <m:r>
                      <a:rPr lang="en-US" b="0" i="1" dirty="0" smtClean="0">
                        <a:latin typeface="Cambria Math" panose="02040503050406030204" pitchFamily="18" charset="0"/>
                      </a:rPr>
                      <m:t>∗5=105</m:t>
                    </m:r>
                  </m:oMath>
                </a14:m>
                <a:r>
                  <a:rPr lang="en-US" dirty="0"/>
                  <a:t> for the example)</a:t>
                </a:r>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44</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normAutofit/>
          </a:bodyPr>
          <a:lstStyle/>
          <a:p>
            <a:r>
              <a:rPr lang="en-US" dirty="0"/>
              <a:t>A CNN with a CONV layer, a FC layer and a SoftMax layer</a:t>
            </a:r>
          </a:p>
        </p:txBody>
      </p:sp>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45</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293983"/>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375519"/>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177131"/>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506705"/>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192156"/>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503977"/>
            <a:ext cx="397866" cy="276999"/>
          </a:xfrm>
          <a:prstGeom prst="rect">
            <a:avLst/>
          </a:prstGeom>
          <a:noFill/>
        </p:spPr>
        <p:txBody>
          <a:bodyPr wrap="none" rtlCol="0">
            <a:spAutoFit/>
          </a:bodyPr>
          <a:lstStyle/>
          <a:p>
            <a:r>
              <a:rPr lang="en-US" sz="1200" dirty="0"/>
              <a:t>.03</a:t>
            </a:r>
            <a:endParaRPr lang="en-SE" sz="12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2100F8-C696-7AE6-E92C-C7793BB64E2F}"/>
                  </a:ext>
                </a:extLst>
              </p:cNvPr>
              <p:cNvSpPr txBox="1"/>
              <p:nvPr/>
            </p:nvSpPr>
            <p:spPr>
              <a:xfrm>
                <a:off x="9133594" y="5231789"/>
                <a:ext cx="2510816" cy="728084"/>
              </a:xfrm>
              <a:prstGeom prst="rect">
                <a:avLst/>
              </a:prstGeom>
              <a:noFill/>
            </p:spPr>
            <p:txBody>
              <a:bodyPr wrap="none" rtlCol="0">
                <a:spAutoFit/>
              </a:bodyPr>
              <a:lstStyle/>
              <a:p>
                <a:pPr marL="0" lvl="1"/>
                <a:r>
                  <a:rPr lang="en-US" sz="1200" dirty="0"/>
                  <a:t>Logits: </a:t>
                </a:r>
                <a14:m>
                  <m:oMath xmlns:m="http://schemas.openxmlformats.org/officeDocument/2006/math">
                    <m:d>
                      <m:dPr>
                        <m:begChr m:val="["/>
                        <m:endChr m:val="]"/>
                        <m:ctrlPr>
                          <a:rPr lang="en-US" sz="1200" b="0" i="1" smtClean="0">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b="0" i="1" smtClean="0">
                                  <a:latin typeface="Cambria Math" panose="02040503050406030204" pitchFamily="18" charset="0"/>
                                </a:rPr>
                                <m:t>4</m:t>
                              </m:r>
                            </m:e>
                          </m:mr>
                          <m:mr>
                            <m:e>
                              <m:r>
                                <a:rPr lang="en-US" sz="1200" b="0" i="1" smtClean="0">
                                  <a:latin typeface="Cambria Math" panose="02040503050406030204" pitchFamily="18" charset="0"/>
                                </a:rPr>
                                <m:t>−1</m:t>
                              </m:r>
                            </m:e>
                          </m:mr>
                        </m:m>
                      </m:e>
                    </m:d>
                  </m:oMath>
                </a14:m>
                <a:endParaRPr lang="en-US" sz="1200" b="0" i="1" dirty="0"/>
              </a:p>
              <a:p>
                <a:pPr marL="0" lvl="1"/>
                <a:r>
                  <a:rPr lang="en-US" sz="1200" dirty="0"/>
                  <a:t>SoftMax scores: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den>
                    </m:f>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e>
                          </m:m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e>
                          </m:mr>
                        </m:m>
                      </m:e>
                    </m:d>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.97</m:t>
                              </m:r>
                            </m:e>
                          </m:mr>
                          <m:mr>
                            <m:e>
                              <m:r>
                                <a:rPr lang="en-US" sz="1200" b="0" i="1" smtClean="0">
                                  <a:latin typeface="Cambria Math" panose="02040503050406030204" pitchFamily="18" charset="0"/>
                                </a:rPr>
                                <m:t>.03</m:t>
                              </m:r>
                            </m:e>
                          </m:mr>
                        </m:m>
                      </m:e>
                    </m:d>
                  </m:oMath>
                </a14:m>
                <a:endParaRPr lang="en-US" sz="1200" dirty="0"/>
              </a:p>
            </p:txBody>
          </p:sp>
        </mc:Choice>
        <mc:Fallback xmlns="">
          <p:sp>
            <p:nvSpPr>
              <p:cNvPr id="12" name="TextBox 11">
                <a:extLst>
                  <a:ext uri="{FF2B5EF4-FFF2-40B4-BE49-F238E27FC236}">
                    <a16:creationId xmlns:a16="http://schemas.microsoft.com/office/drawing/2014/main" id="{1D2100F8-C696-7AE6-E92C-C7793BB64E2F}"/>
                  </a:ext>
                </a:extLst>
              </p:cNvPr>
              <p:cNvSpPr txBox="1">
                <a:spLocks noRot="1" noChangeAspect="1" noMove="1" noResize="1" noEditPoints="1" noAdjustHandles="1" noChangeArrowheads="1" noChangeShapeType="1" noTextEdit="1"/>
              </p:cNvSpPr>
              <p:nvPr/>
            </p:nvSpPr>
            <p:spPr>
              <a:xfrm>
                <a:off x="9133594" y="5231789"/>
                <a:ext cx="2510816" cy="728084"/>
              </a:xfrm>
              <a:prstGeom prst="rect">
                <a:avLst/>
              </a:prstGeom>
              <a:blipFill>
                <a:blip r:embed="rId4"/>
                <a:stretch>
                  <a:fillRect/>
                </a:stretch>
              </a:blipFill>
            </p:spPr>
            <p:txBody>
              <a:bodyPr/>
              <a:lstStyle/>
              <a:p>
                <a:r>
                  <a:rPr lang="en-SE">
                    <a:noFill/>
                  </a:rPr>
                  <a:t> </a:t>
                </a:r>
              </a:p>
            </p:txBody>
          </p:sp>
        </mc:Fallback>
      </mc:AlternateContent>
      <p:sp>
        <p:nvSpPr>
          <p:cNvPr id="13" name="TextBox 12">
            <a:extLst>
              <a:ext uri="{FF2B5EF4-FFF2-40B4-BE49-F238E27FC236}">
                <a16:creationId xmlns:a16="http://schemas.microsoft.com/office/drawing/2014/main" id="{4B3ED6BC-046E-90B7-5A06-911ADE1277EA}"/>
              </a:ext>
            </a:extLst>
          </p:cNvPr>
          <p:cNvSpPr txBox="1"/>
          <p:nvPr/>
        </p:nvSpPr>
        <p:spPr>
          <a:xfrm>
            <a:off x="9541164" y="5250956"/>
            <a:ext cx="184731" cy="369332"/>
          </a:xfrm>
          <a:prstGeom prst="rect">
            <a:avLst/>
          </a:prstGeom>
          <a:noFill/>
        </p:spPr>
        <p:txBody>
          <a:bodyPr wrap="none" rtlCol="0">
            <a:spAutoFit/>
          </a:bodyPr>
          <a:lstStyle/>
          <a:p>
            <a:endParaRPr lang="en-SE" dirty="0"/>
          </a:p>
        </p:txBody>
      </p:sp>
    </p:spTree>
    <p:extLst>
      <p:ext uri="{BB962C8B-B14F-4D97-AF65-F5344CB8AC3E}">
        <p14:creationId xmlns:p14="http://schemas.microsoft.com/office/powerpoint/2010/main" val="109377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46</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Tree>
    <p:extLst>
      <p:ext uri="{BB962C8B-B14F-4D97-AF65-F5344CB8AC3E}">
        <p14:creationId xmlns:p14="http://schemas.microsoft.com/office/powerpoint/2010/main" val="2363810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MLP </a:t>
            </a:r>
            <a:r>
              <a:rPr lang="en-US" dirty="0"/>
              <a:t>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47</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Multi-Layer Perceptron (MLP), all layers </a:t>
            </a:r>
            <a:r>
              <a:rPr lang="en-US" sz="2400"/>
              <a:t>are </a:t>
            </a:r>
            <a:r>
              <a:rPr lang="en-US" sz="2400" kern="0"/>
              <a:t>FC </a:t>
            </a:r>
            <a:r>
              <a:rPr lang="en-US" sz="2400" kern="0" dirty="0"/>
              <a:t>layers</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49</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
        <p:nvSpPr>
          <p:cNvPr id="3" name="Rectangle 2">
            <a:extLst>
              <a:ext uri="{FF2B5EF4-FFF2-40B4-BE49-F238E27FC236}">
                <a16:creationId xmlns:a16="http://schemas.microsoft.com/office/drawing/2014/main" id="{A24A1A94-3222-DC91-694F-E719041C68B4}"/>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249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feature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50</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51</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52</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205960" cy="400110"/>
          </a:xfrm>
          <a:prstGeom prst="rect">
            <a:avLst/>
          </a:prstGeom>
          <a:noFill/>
        </p:spPr>
        <p:txBody>
          <a:bodyPr wrap="none" rtlCol="0">
            <a:spAutoFit/>
          </a:bodyPr>
          <a:lstStyle/>
          <a:p>
            <a:r>
              <a:rPr lang="en-US" sz="2000" dirty="0"/>
              <a:t>Same padding used for all CONV layers</a:t>
            </a:r>
            <a:endParaRPr lang="en-SE" sz="2000" dirty="0"/>
          </a:p>
        </p:txBody>
      </p:sp>
      <p:sp>
        <p:nvSpPr>
          <p:cNvPr id="8" name="Rectangle 7">
            <a:extLst>
              <a:ext uri="{FF2B5EF4-FFF2-40B4-BE49-F238E27FC236}">
                <a16:creationId xmlns:a16="http://schemas.microsoft.com/office/drawing/2014/main" id="{7598CFD0-CA06-1A32-902B-C378405E53F2}"/>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8837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xmlns="">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54</a:t>
            </a:fld>
            <a:endParaRPr lang="en-US"/>
          </a:p>
        </p:txBody>
      </p:sp>
    </p:spTree>
    <p:extLst>
      <p:ext uri="{BB962C8B-B14F-4D97-AF65-F5344CB8AC3E}">
        <p14:creationId xmlns:p14="http://schemas.microsoft.com/office/powerpoint/2010/main" val="39102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p:txBody>
          </p:sp>
        </mc:Choice>
        <mc:Fallback xmlns="">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r="-1225"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56</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F0B54C9F-0B02-7E69-8D1C-2672F37C45A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59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60</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55000" lnSpcReduction="20000"/>
          </a:bodyPr>
          <a:lstStyle/>
          <a:p>
            <a:r>
              <a:rPr lang="en-US" sz="3200" dirty="0"/>
              <a:t>Intermediate feature maps serve as bottleneck to reduce number of parameters and computation load</a:t>
            </a:r>
          </a:p>
          <a:p>
            <a:pPr lvl="1"/>
            <a:r>
              <a:rPr lang="en-US" dirty="0"/>
              <a:t>A Basic Introduction to Separable Convolutions </a:t>
            </a:r>
            <a:r>
              <a:rPr lang="en-US" dirty="0">
                <a:hlinkClick r:id="rId2"/>
              </a:rPr>
              <a:t>https://towardsdatascience.com/a-basic-introduction-to-separable-convolutions-b99ec3102728</a:t>
            </a:r>
            <a:r>
              <a:rPr lang="en-US" dirty="0"/>
              <a:t> </a:t>
            </a:r>
          </a:p>
          <a:p>
            <a:pPr lvl="1"/>
            <a:r>
              <a:rPr lang="en-US" dirty="0" err="1"/>
              <a:t>Depthwise</a:t>
            </a:r>
            <a:r>
              <a:rPr lang="en-US" dirty="0"/>
              <a:t> Separable Convolution - A FASTER CONVOLUTION! </a:t>
            </a:r>
            <a:r>
              <a:rPr lang="en-US" dirty="0">
                <a:hlinkClick r:id="rId3"/>
              </a:rPr>
              <a:t>https://www.youtube.com/watch?v=T7o3xvJLuHk</a:t>
            </a:r>
            <a:r>
              <a:rPr lang="en-US"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61</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62</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5162119"/>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 terms)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5162119"/>
              </a:xfrm>
              <a:prstGeom prst="rect">
                <a:avLst/>
              </a:prstGeom>
              <a:blipFill>
                <a:blip r:embed="rId2"/>
                <a:stretch>
                  <a:fillRect l="-7399" t="-1771" r="-4057" b="-2597"/>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63</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 terms)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92500" lnSpcReduction="20000"/>
              </a:bodyPr>
              <a:lstStyle/>
              <a:p>
                <a:r>
                  <a:rPr lang="en-US" dirty="0"/>
                  <a:t>In a standard NN,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skip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577" t="-44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64</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067189" y="1885950"/>
            <a:ext cx="4115295" cy="26879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65</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66</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67</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8049</TotalTime>
  <Words>5905</Words>
  <Application>Microsoft Office PowerPoint</Application>
  <PresentationFormat>Widescreen</PresentationFormat>
  <Paragraphs>1060</Paragraphs>
  <Slides>67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Calibri</vt:lpstr>
      <vt:lpstr>Calibri Light</vt:lpstr>
      <vt:lpstr>Cambria Math</vt:lpstr>
      <vt:lpstr>Century Schoolbook</vt:lpstr>
      <vt:lpstr>Courier New</vt:lpstr>
      <vt:lpstr>Times New Roman</vt:lpstr>
      <vt:lpstr>Office Theme</vt:lpstr>
      <vt:lpstr>Custom Design</vt:lpstr>
      <vt:lpstr>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feature maps</vt:lpstr>
      <vt:lpstr>Convolution of a Filter on an RGB Image w. 3 Channels</vt:lpstr>
      <vt:lpstr>Convolution of 2 Filters on an RGB Image w. 3 Channels</vt:lpstr>
      <vt:lpstr>Convolution in PyTorch</vt:lpstr>
      <vt:lpstr>Convolution in PyTorch Cont’</vt:lpstr>
      <vt:lpstr>Convolution Example 1: Computing a Single Output Element</vt:lpstr>
      <vt:lpstr>Convolution Example 2</vt:lpstr>
      <vt:lpstr>Convolution Example 2 Cont’</vt:lpstr>
      <vt:lpstr>Convolution Example 3</vt:lpstr>
      <vt:lpstr>Filters and feature maps Example</vt:lpstr>
      <vt:lpstr>7x7 input, 3x3 filter, stride=1 ⇒ output: 5x5</vt:lpstr>
      <vt:lpstr>7x7 input, 3x3 filter, stride=2 ⇒ output: 3x3</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No Padding vs. Same Padding</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(FC) Layer</vt:lpstr>
      <vt:lpstr>A Complete CNN Example</vt:lpstr>
      <vt:lpstr>Summary of 3 Types of CNN Layers</vt:lpstr>
      <vt:lpstr>MLP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922</cp:revision>
  <dcterms:created xsi:type="dcterms:W3CDTF">2020-05-28T21:34:29Z</dcterms:created>
  <dcterms:modified xsi:type="dcterms:W3CDTF">2023-11-20T07:32:52Z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